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01EC3C7-8D05-4650-A257-012A31696FB2}"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AAE66D-A787-4761-8EC1-2BA377EE6C6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5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1EC3C7-8D05-4650-A257-012A31696FB2}"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307153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1EC3C7-8D05-4650-A257-012A31696FB2}"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232202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1EC3C7-8D05-4650-A257-012A31696FB2}"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80033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01EC3C7-8D05-4650-A257-012A31696FB2}" type="datetimeFigureOut">
              <a:rPr lang="tr-TR" smtClean="0"/>
              <a:t>5.10.2020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AAE66D-A787-4761-8EC1-2BA377EE6C6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70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01EC3C7-8D05-4650-A257-012A31696FB2}" type="datetimeFigureOut">
              <a:rPr lang="tr-TR" smtClean="0"/>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61549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01EC3C7-8D05-4650-A257-012A31696FB2}" type="datetimeFigureOut">
              <a:rPr lang="tr-TR" smtClean="0"/>
              <a:t>5.10.2020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3741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01EC3C7-8D05-4650-A257-012A31696FB2}" type="datetimeFigureOut">
              <a:rPr lang="tr-TR" smtClean="0"/>
              <a:t>5.10.2020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277923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1EC3C7-8D05-4650-A257-012A31696FB2}" type="datetimeFigureOut">
              <a:rPr lang="tr-TR" smtClean="0"/>
              <a:t>5.10.2020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128914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1EC3C7-8D05-4650-A257-012A31696FB2}" type="datetimeFigureOut">
              <a:rPr lang="tr-TR" smtClean="0"/>
              <a:t>5.10.2020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AAE66D-A787-4761-8EC1-2BA377EE6C63}" type="slidenum">
              <a:rPr lang="tr-TR" smtClean="0"/>
              <a:t>‹#›</a:t>
            </a:fld>
            <a:endParaRPr lang="tr-TR"/>
          </a:p>
        </p:txBody>
      </p:sp>
    </p:spTree>
    <p:extLst>
      <p:ext uri="{BB962C8B-B14F-4D97-AF65-F5344CB8AC3E}">
        <p14:creationId xmlns:p14="http://schemas.microsoft.com/office/powerpoint/2010/main" val="189019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01EC3C7-8D05-4650-A257-012A31696FB2}" type="datetimeFigureOut">
              <a:rPr lang="tr-TR" smtClean="0"/>
              <a:t>5.10.2020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AAE66D-A787-4761-8EC1-2BA377EE6C63}" type="slidenum">
              <a:rPr lang="tr-TR" smtClean="0"/>
              <a:t>‹#›</a:t>
            </a:fld>
            <a:endParaRPr lang="tr-TR"/>
          </a:p>
        </p:txBody>
      </p:sp>
    </p:spTree>
    <p:extLst>
      <p:ext uri="{BB962C8B-B14F-4D97-AF65-F5344CB8AC3E}">
        <p14:creationId xmlns:p14="http://schemas.microsoft.com/office/powerpoint/2010/main" val="28650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1EC3C7-8D05-4650-A257-012A31696FB2}" type="datetimeFigureOut">
              <a:rPr lang="tr-TR" smtClean="0"/>
              <a:t>5.10.2020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6AAE66D-A787-4761-8EC1-2BA377EE6C63}"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144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BE3255F-FC86-4B45-A7AD-7436765703BB}"/>
              </a:ext>
            </a:extLst>
          </p:cNvPr>
          <p:cNvSpPr>
            <a:spLocks noGrp="1"/>
          </p:cNvSpPr>
          <p:nvPr>
            <p:ph type="ctrTitle"/>
          </p:nvPr>
        </p:nvSpPr>
        <p:spPr>
          <a:xfrm>
            <a:off x="1524000" y="895411"/>
            <a:ext cx="9144000" cy="1655763"/>
          </a:xfrm>
        </p:spPr>
        <p:txBody>
          <a:bodyPr>
            <a:normAutofit/>
          </a:bodyPr>
          <a:lstStyle/>
          <a:p>
            <a:pPr algn="ctr"/>
            <a:r>
              <a:rPr lang="tr-TR" sz="4400" b="1" dirty="0">
                <a:solidFill>
                  <a:srgbClr val="FF0000"/>
                </a:solidFill>
              </a:rPr>
              <a:t>10-11 YAŞ ÇOCUĞUNUN GELİŞİMİ ve ANNE-BABA DESTEĞİ</a:t>
            </a:r>
          </a:p>
        </p:txBody>
      </p:sp>
      <p:sp>
        <p:nvSpPr>
          <p:cNvPr id="3" name="Alt Başlık 2">
            <a:extLst>
              <a:ext uri="{FF2B5EF4-FFF2-40B4-BE49-F238E27FC236}">
                <a16:creationId xmlns="" xmlns:a16="http://schemas.microsoft.com/office/drawing/2014/main" id="{BD1F009A-29FA-4EB8-8E3D-B3B9788919D8}"/>
              </a:ext>
            </a:extLst>
          </p:cNvPr>
          <p:cNvSpPr>
            <a:spLocks noGrp="1"/>
          </p:cNvSpPr>
          <p:nvPr>
            <p:ph type="subTitle" idx="1"/>
          </p:nvPr>
        </p:nvSpPr>
        <p:spPr>
          <a:xfrm>
            <a:off x="1524000" y="3429000"/>
            <a:ext cx="9144000" cy="1655762"/>
          </a:xfrm>
        </p:spPr>
        <p:txBody>
          <a:bodyPr/>
          <a:lstStyle/>
          <a:p>
            <a:pPr algn="ctr"/>
            <a:r>
              <a:rPr lang="tr-TR" dirty="0"/>
              <a:t>NEVVAR SALİH İŞGÖREN ORTAOKULU </a:t>
            </a:r>
          </a:p>
          <a:p>
            <a:pPr algn="ctr"/>
            <a:r>
              <a:rPr lang="tr-TR" dirty="0"/>
              <a:t>REHBERLİK VE PSİKOLOJİK DANIŞMA SERVİSİ</a:t>
            </a:r>
          </a:p>
        </p:txBody>
      </p:sp>
    </p:spTree>
    <p:extLst>
      <p:ext uri="{BB962C8B-B14F-4D97-AF65-F5344CB8AC3E}">
        <p14:creationId xmlns:p14="http://schemas.microsoft.com/office/powerpoint/2010/main" val="3281564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F9A31BC-9FC3-4972-9961-83631CCDC266}"/>
              </a:ext>
            </a:extLst>
          </p:cNvPr>
          <p:cNvSpPr>
            <a:spLocks noGrp="1"/>
          </p:cNvSpPr>
          <p:nvPr>
            <p:ph type="title"/>
          </p:nvPr>
        </p:nvSpPr>
        <p:spPr>
          <a:xfrm>
            <a:off x="1097280" y="286603"/>
            <a:ext cx="10058400" cy="1450757"/>
          </a:xfrm>
        </p:spPr>
        <p:txBody>
          <a:bodyPr>
            <a:normAutofit/>
          </a:bodyPr>
          <a:lstStyle/>
          <a:p>
            <a:endParaRPr lang="tr-TR"/>
          </a:p>
        </p:txBody>
      </p:sp>
      <p:sp>
        <p:nvSpPr>
          <p:cNvPr id="3" name="İçerik Yer Tutucusu 2">
            <a:extLst>
              <a:ext uri="{FF2B5EF4-FFF2-40B4-BE49-F238E27FC236}">
                <a16:creationId xmlns="" xmlns:a16="http://schemas.microsoft.com/office/drawing/2014/main" id="{D58C80CC-EE19-49CD-BE23-C4B9DA5DE42E}"/>
              </a:ext>
            </a:extLst>
          </p:cNvPr>
          <p:cNvSpPr>
            <a:spLocks noGrp="1"/>
          </p:cNvSpPr>
          <p:nvPr>
            <p:ph idx="1"/>
          </p:nvPr>
        </p:nvSpPr>
        <p:spPr>
          <a:xfrm>
            <a:off x="1054937" y="2394341"/>
            <a:ext cx="6454987" cy="2568276"/>
          </a:xfrm>
        </p:spPr>
        <p:txBody>
          <a:bodyPr>
            <a:normAutofit lnSpcReduction="10000"/>
          </a:bodyPr>
          <a:lstStyle/>
          <a:p>
            <a:pPr algn="just">
              <a:buFont typeface="Wingdings" panose="05000000000000000000" pitchFamily="2" charset="2"/>
              <a:buChar char="Ø"/>
            </a:pPr>
            <a:r>
              <a:rPr lang="tr-TR" dirty="0"/>
              <a:t>Çocuğu kendi sorumluluklarını alacak şekilde eğitmek anne-babanın sorumluluğudur. </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a:t>Anne-babalar genellikle çocuğa hangi davranışları yapmamaları gerektiğini söyler. Bunun yanında çocuğa, hangi davranışın yapılmasının uygun olacağı da anlatılmalıdır. Bu durumda çocuk neyi yapıp neyi yapmaması gerektiğini bilerek kendisini daha rahat hisseder ve sınırlarını anlar. </a:t>
            </a:r>
          </a:p>
        </p:txBody>
      </p:sp>
      <p:pic>
        <p:nvPicPr>
          <p:cNvPr id="8194" name="Picture 2" descr="Sorumlu çocuklar için-Psk. Nesteren Gazioğlu | Parents Dergisi">
            <a:extLst>
              <a:ext uri="{FF2B5EF4-FFF2-40B4-BE49-F238E27FC236}">
                <a16:creationId xmlns="" xmlns:a16="http://schemas.microsoft.com/office/drawing/2014/main" id="{4418EDB2-3D25-4C1B-B127-34D0C4E96D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7802" y="2111627"/>
            <a:ext cx="3097878"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29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BACB611-6E0F-477B-B6BF-950BDA44940E}"/>
              </a:ext>
            </a:extLst>
          </p:cNvPr>
          <p:cNvSpPr>
            <a:spLocks noGrp="1"/>
          </p:cNvSpPr>
          <p:nvPr>
            <p:ph type="title"/>
          </p:nvPr>
        </p:nvSpPr>
        <p:spPr/>
        <p:txBody>
          <a:bodyPr>
            <a:normAutofit/>
          </a:bodyPr>
          <a:lstStyle/>
          <a:p>
            <a:r>
              <a:rPr lang="tr-TR" sz="3600" b="1" dirty="0">
                <a:solidFill>
                  <a:srgbClr val="FF0000"/>
                </a:solidFill>
              </a:rPr>
              <a:t>Çocukta özdenetim ve sorumluluk duygusunu geliştirmek için:</a:t>
            </a:r>
          </a:p>
        </p:txBody>
      </p:sp>
      <p:sp>
        <p:nvSpPr>
          <p:cNvPr id="3" name="İçerik Yer Tutucusu 2">
            <a:extLst>
              <a:ext uri="{FF2B5EF4-FFF2-40B4-BE49-F238E27FC236}">
                <a16:creationId xmlns="" xmlns:a16="http://schemas.microsoft.com/office/drawing/2014/main" id="{69CD07CC-C08B-4701-8094-6D8CE4B0ACF5}"/>
              </a:ext>
            </a:extLst>
          </p:cNvPr>
          <p:cNvSpPr>
            <a:spLocks noGrp="1"/>
          </p:cNvSpPr>
          <p:nvPr>
            <p:ph idx="1"/>
          </p:nvPr>
        </p:nvSpPr>
        <p:spPr/>
        <p:txBody>
          <a:bodyPr>
            <a:normAutofit fontScale="92500" lnSpcReduction="20000"/>
          </a:bodyPr>
          <a:lstStyle/>
          <a:p>
            <a:pPr algn="just">
              <a:buFont typeface="Wingdings" panose="05000000000000000000" pitchFamily="2" charset="2"/>
              <a:buChar char="Ø"/>
            </a:pPr>
            <a:r>
              <a:rPr lang="tr-TR" dirty="0"/>
              <a:t>Yaptırımlar olumlu biçimde uygulanmalı, kişilik meselesi yapılmamalı, korkutulmamalı, </a:t>
            </a:r>
          </a:p>
          <a:p>
            <a:pPr algn="just">
              <a:buFont typeface="Wingdings" panose="05000000000000000000" pitchFamily="2" charset="2"/>
              <a:buChar char="Ø"/>
            </a:pPr>
            <a:r>
              <a:rPr lang="tr-TR" dirty="0"/>
              <a:t>Anne baba olarak sözünde durulmalı, </a:t>
            </a:r>
          </a:p>
          <a:p>
            <a:pPr algn="just">
              <a:buFont typeface="Wingdings" panose="05000000000000000000" pitchFamily="2" charset="2"/>
              <a:buChar char="Ø"/>
            </a:pPr>
            <a:r>
              <a:rPr lang="tr-TR" dirty="0"/>
              <a:t>Performanstan çok çaba yüreklendirilmeli, </a:t>
            </a:r>
          </a:p>
          <a:p>
            <a:pPr algn="just">
              <a:buFont typeface="Wingdings" panose="05000000000000000000" pitchFamily="2" charset="2"/>
              <a:buChar char="Ø"/>
            </a:pPr>
            <a:r>
              <a:rPr lang="tr-TR" dirty="0"/>
              <a:t>Çocuk nasıl bir sorumsuzluk yaptığını ve kendisinden ne beklendiğini kesin olarak bilmeli, </a:t>
            </a:r>
          </a:p>
          <a:p>
            <a:pPr algn="just">
              <a:buFont typeface="Wingdings" panose="05000000000000000000" pitchFamily="2" charset="2"/>
              <a:buChar char="Ø"/>
            </a:pPr>
            <a:r>
              <a:rPr lang="tr-TR" dirty="0"/>
              <a:t>“Önceden kestirilebilir ”olunmalı (Belirli davranışlar karşısında çocuğun hangi tepkiyle karşı karşıya kalacağını bilmesi), </a:t>
            </a:r>
          </a:p>
          <a:p>
            <a:pPr algn="just">
              <a:buFont typeface="Wingdings" panose="05000000000000000000" pitchFamily="2" charset="2"/>
              <a:buChar char="Ø"/>
            </a:pPr>
            <a:r>
              <a:rPr lang="tr-TR" dirty="0"/>
              <a:t>Anne ile baba farklı strateji uyguluyorsa sistemdeki zayıflıktan dolayı çocuk küçük kaçamaklar yapabilir; ortak tutumlar gösterilmeli, </a:t>
            </a:r>
          </a:p>
          <a:p>
            <a:pPr algn="just">
              <a:buFont typeface="Wingdings" panose="05000000000000000000" pitchFamily="2" charset="2"/>
              <a:buChar char="Ø"/>
            </a:pPr>
            <a:r>
              <a:rPr lang="tr-TR" dirty="0"/>
              <a:t>Ailedeki tüm çocuklara aynı sistem uygulanmalı (Küçümsenen çocuklar kızgınlık ve reddedilme duygularını isyan yoluyla ifade ederler), </a:t>
            </a:r>
          </a:p>
          <a:p>
            <a:pPr algn="just">
              <a:buFont typeface="Wingdings" panose="05000000000000000000" pitchFamily="2" charset="2"/>
              <a:buChar char="Ø"/>
            </a:pPr>
            <a:r>
              <a:rPr lang="tr-TR" dirty="0"/>
              <a:t>Durumlar karşısında yer ve zamanlama konusunda tutarlı olunmalı (Sorumlu ya da sorumsuz davranış nerede ortaya çıkarsa çıksın aynı tepki verilmeli. Herkesin huzurunu kaçırmak korkusuyla dışarıda farklı davranılmamalı)</a:t>
            </a:r>
          </a:p>
        </p:txBody>
      </p:sp>
    </p:spTree>
    <p:extLst>
      <p:ext uri="{BB962C8B-B14F-4D97-AF65-F5344CB8AC3E}">
        <p14:creationId xmlns:p14="http://schemas.microsoft.com/office/powerpoint/2010/main" val="420902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712F4DD-EDCA-4EFC-BFA7-49ED13B4A0E7}"/>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CDDFA0D9-4DF2-4DFE-BC98-847E8EF1A571}"/>
              </a:ext>
            </a:extLst>
          </p:cNvPr>
          <p:cNvSpPr>
            <a:spLocks noGrp="1"/>
          </p:cNvSpPr>
          <p:nvPr>
            <p:ph idx="1"/>
          </p:nvPr>
        </p:nvSpPr>
        <p:spPr/>
        <p:txBody>
          <a:bodyPr/>
          <a:lstStyle/>
          <a:p>
            <a:pPr algn="just">
              <a:buFont typeface="Wingdings" panose="05000000000000000000" pitchFamily="2" charset="2"/>
              <a:buChar char="Ø"/>
            </a:pPr>
            <a:r>
              <a:rPr lang="tr-TR" dirty="0"/>
              <a:t>Çocuk zor, işbirliğini reddeden ve ya saldırgan davranışlar ortaya koyuyorsa sakin ama olumlu bir kararlılık içinde olunmalı (Aile soğukkanlı ve mutlak bir sükûnet içinde olursa çocuk otokontrolü daha çabuk öğrenecektir. Çocuk sakinleşince bu davranışın ona hiçbir şey kazandırmayacağı anlatılabilir), </a:t>
            </a:r>
          </a:p>
          <a:p>
            <a:pPr algn="just">
              <a:buFont typeface="Wingdings" panose="05000000000000000000" pitchFamily="2" charset="2"/>
              <a:buChar char="Ø"/>
            </a:pPr>
            <a:r>
              <a:rPr lang="tr-TR" dirty="0"/>
              <a:t>Çocuğa istediği şeyi nasıl talep etmesi gerektiği öğretilmeli, </a:t>
            </a:r>
          </a:p>
          <a:p>
            <a:pPr algn="just">
              <a:buFont typeface="Wingdings" panose="05000000000000000000" pitchFamily="2" charset="2"/>
              <a:buChar char="Ø"/>
            </a:pPr>
            <a:r>
              <a:rPr lang="tr-TR" dirty="0"/>
              <a:t>Tüm ihtiyaçlarının da hemen yerine getirilemeyeceği belirtilmeli, </a:t>
            </a:r>
          </a:p>
          <a:p>
            <a:pPr algn="just">
              <a:buFont typeface="Wingdings" panose="05000000000000000000" pitchFamily="2" charset="2"/>
              <a:buChar char="Ø"/>
            </a:pPr>
            <a:r>
              <a:rPr lang="tr-TR" dirty="0"/>
              <a:t>Çocuk olumsuz davranışta ısrar ettiği ve patlama noktasına gelindiğinde bile kontrol kaybedilmemelidir (Çocuğun yanından ayrılmak ya da hareketsiz kalmak en iyisidir. Kontrolünü kaybetmiş bir çocuk duygusal olduğu için sözcükler yararsızdır. Davranışına tepki almayan çocuk bu durumdan vazgeçer)</a:t>
            </a:r>
          </a:p>
        </p:txBody>
      </p:sp>
    </p:spTree>
    <p:extLst>
      <p:ext uri="{BB962C8B-B14F-4D97-AF65-F5344CB8AC3E}">
        <p14:creationId xmlns:p14="http://schemas.microsoft.com/office/powerpoint/2010/main" val="1639411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C1A7A60-8C94-44C4-A0CD-8260A446A64A}"/>
              </a:ext>
            </a:extLst>
          </p:cNvPr>
          <p:cNvSpPr>
            <a:spLocks noGrp="1"/>
          </p:cNvSpPr>
          <p:nvPr>
            <p:ph type="title"/>
          </p:nvPr>
        </p:nvSpPr>
        <p:spPr>
          <a:xfrm>
            <a:off x="1097280" y="286603"/>
            <a:ext cx="10058400" cy="1450757"/>
          </a:xfrm>
        </p:spPr>
        <p:txBody>
          <a:bodyPr>
            <a:normAutofit/>
          </a:bodyPr>
          <a:lstStyle/>
          <a:p>
            <a:endParaRPr lang="tr-TR"/>
          </a:p>
        </p:txBody>
      </p:sp>
      <p:sp>
        <p:nvSpPr>
          <p:cNvPr id="3" name="İçerik Yer Tutucusu 2">
            <a:extLst>
              <a:ext uri="{FF2B5EF4-FFF2-40B4-BE49-F238E27FC236}">
                <a16:creationId xmlns="" xmlns:a16="http://schemas.microsoft.com/office/drawing/2014/main" id="{EA3E9B8F-07BE-4553-9134-BA13A13E4E5E}"/>
              </a:ext>
            </a:extLst>
          </p:cNvPr>
          <p:cNvSpPr>
            <a:spLocks noGrp="1"/>
          </p:cNvSpPr>
          <p:nvPr>
            <p:ph idx="1"/>
          </p:nvPr>
        </p:nvSpPr>
        <p:spPr>
          <a:xfrm>
            <a:off x="1097279" y="1845734"/>
            <a:ext cx="6454987" cy="4023360"/>
          </a:xfrm>
        </p:spPr>
        <p:txBody>
          <a:bodyPr>
            <a:normAutofit/>
          </a:bodyPr>
          <a:lstStyle/>
          <a:p>
            <a:pPr algn="just">
              <a:buFont typeface="Wingdings" panose="05000000000000000000" pitchFamily="2" charset="2"/>
              <a:buChar char="Ø"/>
            </a:pPr>
            <a:r>
              <a:rPr lang="tr-TR" sz="1700" dirty="0"/>
              <a:t>Çocuklar okul başarısı konusunda da doğru yönlendirilmelidirler. </a:t>
            </a:r>
          </a:p>
          <a:p>
            <a:pPr algn="just">
              <a:buFont typeface="Wingdings" panose="05000000000000000000" pitchFamily="2" charset="2"/>
              <a:buChar char="Ø"/>
            </a:pPr>
            <a:r>
              <a:rPr lang="tr-TR" sz="1700" dirty="0"/>
              <a:t>Anne ve babaların yüksek başarı beklentisi, hatalarını düzeltmesi için onu sürekli eleştirmesi, yargılayıcı ve olumsuz sıfatlar (tembel, düzensiz, asi vb.) kullanması çocuğun kendine olan güvenini zedeler ve iletişimsizlik problemi yaşanmasına neden olur. </a:t>
            </a:r>
          </a:p>
          <a:p>
            <a:pPr algn="just">
              <a:buFont typeface="Wingdings" panose="05000000000000000000" pitchFamily="2" charset="2"/>
              <a:buChar char="Ø"/>
            </a:pPr>
            <a:r>
              <a:rPr lang="tr-TR" sz="1700" dirty="0"/>
              <a:t>Kendine güven, sınavlardaki başarıyı çok büyük ölçüde etkilemektedir. Çocuk, başarı için gerekli güven duygusunu anne ve babası tarafından desteklenerek, değer verildiğini, önemsendiğini ve en önemlisi kendine inanıldığını hissederek kazanır. </a:t>
            </a:r>
          </a:p>
          <a:p>
            <a:pPr algn="just">
              <a:buFont typeface="Wingdings" panose="05000000000000000000" pitchFamily="2" charset="2"/>
              <a:buChar char="Ø"/>
            </a:pPr>
            <a:r>
              <a:rPr lang="tr-TR" sz="1700" dirty="0"/>
              <a:t>Çocuğun kapasitesi çok iyi gözlemlenmeli ve ondan yapabileceğinden fazlası beklenmemelidir. Önemli olan çocuğun ilgi yetenek ve zekâsının düşük ya da yüksek olması değil, var olan kapasitesini nasıl ve ne şekilde kullandığıdır.</a:t>
            </a:r>
          </a:p>
        </p:txBody>
      </p:sp>
      <p:pic>
        <p:nvPicPr>
          <p:cNvPr id="9224" name="Picture 8" descr="Sorumluluk alan çocuklar okulda başarıyı yakalıyor - Memurlar.Net">
            <a:extLst>
              <a:ext uri="{FF2B5EF4-FFF2-40B4-BE49-F238E27FC236}">
                <a16:creationId xmlns="" xmlns:a16="http://schemas.microsoft.com/office/drawing/2014/main" id="{024702FC-9420-4F56-869F-A44E4488E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25"/>
          <a:stretch/>
        </p:blipFill>
        <p:spPr bwMode="auto">
          <a:xfrm>
            <a:off x="7877423" y="2379134"/>
            <a:ext cx="3666877" cy="252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39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311973C2-EB8B-452A-A698-4A252FD3A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 xmlns:a16="http://schemas.microsoft.com/office/drawing/2014/main" id="{10162E77-11AD-44A7-84EC-40C59EEFB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Liselerde sorumluluk sınavı ertelenecek mi? Sorumluluk sınavı ne zaman  yapılacak? - Eğitim Haberleri">
            <a:extLst>
              <a:ext uri="{FF2B5EF4-FFF2-40B4-BE49-F238E27FC236}">
                <a16:creationId xmlns="" xmlns:a16="http://schemas.microsoft.com/office/drawing/2014/main" id="{5B9AECC2-947F-44CB-91C1-40B4A0AF71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64" r="39329"/>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 xmlns:a16="http://schemas.microsoft.com/office/drawing/2014/main" id="{5AB158E9-1B40-4CD6-95F0-95CA11DF7B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D8762822-5D9C-4BC3-A038-3200176C798C}"/>
              </a:ext>
            </a:extLst>
          </p:cNvPr>
          <p:cNvSpPr>
            <a:spLocks noGrp="1"/>
          </p:cNvSpPr>
          <p:nvPr>
            <p:ph idx="1"/>
          </p:nvPr>
        </p:nvSpPr>
        <p:spPr>
          <a:xfrm>
            <a:off x="5181601" y="2198913"/>
            <a:ext cx="6368142" cy="4583625"/>
          </a:xfrm>
        </p:spPr>
        <p:txBody>
          <a:bodyPr>
            <a:noAutofit/>
          </a:bodyPr>
          <a:lstStyle/>
          <a:p>
            <a:pPr algn="just"/>
            <a:r>
              <a:rPr lang="tr-TR" sz="1600" dirty="0"/>
              <a:t>Okulda sınav kaygısı yaşayan çocukların bu kaygıyı yaşamasının üç temel nedeni vardır. </a:t>
            </a:r>
          </a:p>
          <a:p>
            <a:pPr algn="just"/>
            <a:r>
              <a:rPr lang="tr-TR" sz="1600" i="1" dirty="0">
                <a:solidFill>
                  <a:srgbClr val="FF0000"/>
                </a:solidFill>
              </a:rPr>
              <a:t>İlk neden </a:t>
            </a:r>
            <a:r>
              <a:rPr lang="tr-TR" sz="1600" dirty="0"/>
              <a:t>sınava yeterince çalışmadığı düşüncesine kapılmasıdır (Genellikle bu doğru bir düşüncedir ve kendini yeterince tanımayıp kendi öğrenmelerini kolaylaştıracak öğrenme stratejilerini kullanmamasından kaynaklanır.).</a:t>
            </a:r>
          </a:p>
          <a:p>
            <a:pPr algn="just"/>
            <a:r>
              <a:rPr lang="tr-TR" sz="1600" i="1" dirty="0">
                <a:solidFill>
                  <a:srgbClr val="FF0000"/>
                </a:solidFill>
              </a:rPr>
              <a:t>İkinci neden </a:t>
            </a:r>
            <a:r>
              <a:rPr lang="tr-TR" sz="1600" dirty="0"/>
              <a:t>çocuğun kendisinden beklentileridir. </a:t>
            </a:r>
          </a:p>
          <a:p>
            <a:pPr algn="just"/>
            <a:r>
              <a:rPr lang="tr-TR" sz="1600" dirty="0"/>
              <a:t>Bu, </a:t>
            </a:r>
            <a:r>
              <a:rPr lang="tr-TR" sz="1600" i="1" dirty="0">
                <a:solidFill>
                  <a:srgbClr val="FF0000"/>
                </a:solidFill>
              </a:rPr>
              <a:t>üçüncü neden </a:t>
            </a:r>
            <a:r>
              <a:rPr lang="tr-TR" sz="1600" dirty="0"/>
              <a:t>olan anne-babasının aşırı başarı beklentileriyle yakından ilgilidir. Evde çocuğa hep daha iyisini yapabileceği söyleniyor ve çocuk aldığı notlarla bir türlü ailesini memnun edemiyorsa bir süre sonra kendisi de bu beklentiye sahip olur; ancak bu durum onda sınav kaygısına neden olacağından başarılı olamayabilir. Böylece çocuk bir kısır döngüye girer. Anne ya da babanın çocuğun aldığı not karşısında sadece “İyi; ama daha iyi olabilirdi” diye tepki vermesi ya da sınıfta alınan diğer notları sorması ve karşılaştırma yapması bile bazı çocuklarda “ailenin beklentilerini karşılayamama” duygusu yaratabilmektedir.</a:t>
            </a:r>
          </a:p>
        </p:txBody>
      </p:sp>
    </p:spTree>
    <p:extLst>
      <p:ext uri="{BB962C8B-B14F-4D97-AF65-F5344CB8AC3E}">
        <p14:creationId xmlns:p14="http://schemas.microsoft.com/office/powerpoint/2010/main" val="1217241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82A11F0-EFD0-4EBD-8E6D-FDDE094EAEB0}"/>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AAB26EDF-801B-4841-B1D0-356FCA06F4A1}"/>
              </a:ext>
            </a:extLst>
          </p:cNvPr>
          <p:cNvSpPr>
            <a:spLocks noGrp="1"/>
          </p:cNvSpPr>
          <p:nvPr>
            <p:ph idx="1"/>
          </p:nvPr>
        </p:nvSpPr>
        <p:spPr/>
        <p:txBody>
          <a:bodyPr/>
          <a:lstStyle/>
          <a:p>
            <a:pPr algn="just">
              <a:buFont typeface="Wingdings" panose="05000000000000000000" pitchFamily="2" charset="2"/>
              <a:buChar char="Ø"/>
            </a:pPr>
            <a:r>
              <a:rPr lang="tr-TR" dirty="0"/>
              <a:t>Anne ve babalar çoğunlukla sadece sınav puanlarını değerlendirmekte ve o dersten çocuğunun başarılı ya da başarısız olduğuna kanaat getirmektedir. Çocuğun sınav notları kadar performans ödevlerinden ve ders için katılımından aldığı puanlar, yani sonuç kadar süreç de değerlidir. </a:t>
            </a:r>
          </a:p>
          <a:p>
            <a:pPr algn="just">
              <a:buFont typeface="Wingdings" panose="05000000000000000000" pitchFamily="2" charset="2"/>
              <a:buChar char="Ø"/>
            </a:pPr>
            <a:r>
              <a:rPr lang="tr-TR" dirty="0"/>
              <a:t>Çocuğun bilgileri daha kalıcı olarak öğrenmesi için ona mümkün olduğunca bilgiyle karşılaşma fırsatı verilmeli ve bu bilgileri ezberlemek yerine içselleştirmesinin sağlanmasına çalışılmalıdır. Baskı içeren tutumlarla da çocuk sadece “-</a:t>
            </a:r>
            <a:r>
              <a:rPr lang="tr-TR" dirty="0" err="1"/>
              <a:t>mış</a:t>
            </a:r>
            <a:r>
              <a:rPr lang="tr-TR" dirty="0"/>
              <a:t> gibi” yapmaya yönelir. Çalışıyormuş, araştırıyormuş, öğreniyormuş gibi yapar</a:t>
            </a:r>
          </a:p>
        </p:txBody>
      </p:sp>
      <p:pic>
        <p:nvPicPr>
          <p:cNvPr id="12292" name="Picture 4" descr="Rakipleriniz Sizi Taklit Ettiğinde Ne Yapmalısınız? | Yeni İş Fikirleri">
            <a:extLst>
              <a:ext uri="{FF2B5EF4-FFF2-40B4-BE49-F238E27FC236}">
                <a16:creationId xmlns="" xmlns:a16="http://schemas.microsoft.com/office/drawing/2014/main" id="{A4D6DFFE-92D9-44EE-B264-38A2EA461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575" y="4233864"/>
            <a:ext cx="3172077" cy="210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56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185AF9A-B8B1-462E-BB6A-F4D56467A6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BA9535AE-3371-4375-A1DC-43751F43764F}"/>
              </a:ext>
            </a:extLst>
          </p:cNvPr>
          <p:cNvSpPr>
            <a:spLocks noGrp="1"/>
          </p:cNvSpPr>
          <p:nvPr>
            <p:ph idx="1"/>
          </p:nvPr>
        </p:nvSpPr>
        <p:spPr/>
        <p:txBody>
          <a:bodyPr>
            <a:normAutofit/>
          </a:bodyPr>
          <a:lstStyle/>
          <a:p>
            <a:pPr algn="just">
              <a:buFont typeface="Wingdings" panose="05000000000000000000" pitchFamily="2" charset="2"/>
              <a:buChar char="Ø"/>
            </a:pPr>
            <a:r>
              <a:rPr lang="tr-TR" dirty="0"/>
              <a:t>Anne ve babaların yapması gereken, çocuğun öğretmenin beklediğinden daha fazla çalışmasını istemek değil, sadece çocuğun çalışma ve araştırmalarını belirli bir düzen içinde ve planlı yapmasını sağlamak, öğrendikleri ya da öğrenecekleri konusunda onunla konuşmak, çocuğun yorumlarını dinlemek, düşüncelerini paylaşmak ve öğrendiklerini kullanabileceği uygun ortam ve yaşantılar düzenlemek olmalıdır. </a:t>
            </a:r>
          </a:p>
          <a:p>
            <a:pPr algn="just">
              <a:buFont typeface="Wingdings" panose="05000000000000000000" pitchFamily="2" charset="2"/>
              <a:buChar char="Ø"/>
            </a:pPr>
            <a:r>
              <a:rPr lang="tr-TR" dirty="0"/>
              <a:t>Çocukların daha mutlu, özgüvenli ve dolayısıyla daha başarılı olabilmeleri sözü edilen bu yaşantılarla mümkün olabilecektir. Çocuklarımıza koşulsuz sevgi verebilmek, onları dinlemek ve anlamaya çalışmak, her şeyden önemlisi onlara güvenmek bizim sorumluluğumuz. Biz bu sorumluluklarımızı yerine getirdikten sonra onlar biz beklemeden başarılı olacaklar, biz istemeden güvenimizi kazanacaklardır.</a:t>
            </a:r>
          </a:p>
        </p:txBody>
      </p:sp>
      <p:pic>
        <p:nvPicPr>
          <p:cNvPr id="11266" name="Picture 2" descr="SOCIAL RESPONSIBILITY POLICY | Kas Otomotiv Sanayi Ltd. Şti.">
            <a:extLst>
              <a:ext uri="{FF2B5EF4-FFF2-40B4-BE49-F238E27FC236}">
                <a16:creationId xmlns="" xmlns:a16="http://schemas.microsoft.com/office/drawing/2014/main" id="{6240435F-40E5-469E-A282-ED988E688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668" y="4516422"/>
            <a:ext cx="2394104" cy="181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45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36C41B9-C7F0-4FF0-B7FC-6D0B22C246B2}"/>
              </a:ext>
            </a:extLst>
          </p:cNvPr>
          <p:cNvSpPr>
            <a:spLocks noGrp="1"/>
          </p:cNvSpPr>
          <p:nvPr>
            <p:ph type="title"/>
          </p:nvPr>
        </p:nvSpPr>
        <p:spPr/>
        <p:txBody>
          <a:bodyPr/>
          <a:lstStyle/>
          <a:p>
            <a:pPr algn="r"/>
            <a:r>
              <a:rPr lang="tr-TR" b="1" dirty="0"/>
              <a:t>Katılımınız için teşekkür ederiz.</a:t>
            </a:r>
          </a:p>
        </p:txBody>
      </p:sp>
    </p:spTree>
    <p:extLst>
      <p:ext uri="{BB962C8B-B14F-4D97-AF65-F5344CB8AC3E}">
        <p14:creationId xmlns:p14="http://schemas.microsoft.com/office/powerpoint/2010/main" val="289417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BDE3F48-D01B-4E7A-8877-D3C48F06B95D}"/>
              </a:ext>
            </a:extLst>
          </p:cNvPr>
          <p:cNvSpPr>
            <a:spLocks noGrp="1"/>
          </p:cNvSpPr>
          <p:nvPr>
            <p:ph idx="1"/>
          </p:nvPr>
        </p:nvSpPr>
        <p:spPr>
          <a:xfrm>
            <a:off x="1066800" y="2067676"/>
            <a:ext cx="10058400" cy="4023360"/>
          </a:xfrm>
        </p:spPr>
        <p:txBody>
          <a:bodyPr>
            <a:normAutofit/>
          </a:bodyPr>
          <a:lstStyle/>
          <a:p>
            <a:pPr algn="just"/>
            <a:r>
              <a:rPr lang="tr-TR" dirty="0"/>
              <a:t>İnsan hayatı </a:t>
            </a:r>
            <a:r>
              <a:rPr lang="tr-TR" i="1" dirty="0">
                <a:solidFill>
                  <a:srgbClr val="FF0000"/>
                </a:solidFill>
              </a:rPr>
              <a:t>bebeklik, çocukluk, ergenlik, gençlik, yetişkinlik, yaşlılık </a:t>
            </a:r>
            <a:r>
              <a:rPr lang="tr-TR" dirty="0"/>
              <a:t>gibi bazı dönemlere ayrılmıştır. Bu dönemler, farklı kaynaklarda </a:t>
            </a:r>
            <a:r>
              <a:rPr lang="tr-TR" i="1" dirty="0">
                <a:solidFill>
                  <a:srgbClr val="FF0000"/>
                </a:solidFill>
              </a:rPr>
              <a:t>yeni doğan, ilk çocukluk, son çocukluk, ön ergenlik dönemi </a:t>
            </a:r>
            <a:r>
              <a:rPr lang="tr-TR" dirty="0"/>
              <a:t>gibi adlarla kendi içlerinde de ayrılabilmektedir.</a:t>
            </a:r>
          </a:p>
          <a:p>
            <a:pPr marL="0" indent="0">
              <a:buNone/>
            </a:pPr>
            <a:endParaRPr lang="tr-TR" dirty="0"/>
          </a:p>
          <a:p>
            <a:pPr algn="just"/>
            <a:r>
              <a:rPr lang="tr-TR" dirty="0"/>
              <a:t>5. sınıftaki bir öğrenci 10–11 yaşlarındadır ve bu yaşlar kızlarda 6–11, erkeklerde 6–13 yaşı içeren son çocukluk dönemine rast gelmektedir.</a:t>
            </a:r>
          </a:p>
        </p:txBody>
      </p:sp>
      <p:pic>
        <p:nvPicPr>
          <p:cNvPr id="1026" name="Picture 2" descr="çocuk gelişimi - Psikoloji Blogu -">
            <a:extLst>
              <a:ext uri="{FF2B5EF4-FFF2-40B4-BE49-F238E27FC236}">
                <a16:creationId xmlns="" xmlns:a16="http://schemas.microsoft.com/office/drawing/2014/main" id="{4BE060C4-7052-4B2A-ADD8-D3E5A1B2C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20605"/>
            <a:ext cx="57150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33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1EAB366-83B2-4019-8164-65482AAA1A18}"/>
              </a:ext>
            </a:extLst>
          </p:cNvPr>
          <p:cNvSpPr>
            <a:spLocks noGrp="1"/>
          </p:cNvSpPr>
          <p:nvPr>
            <p:ph type="title"/>
          </p:nvPr>
        </p:nvSpPr>
        <p:spPr/>
        <p:txBody>
          <a:bodyPr/>
          <a:lstStyle/>
          <a:p>
            <a:r>
              <a:rPr lang="tr-TR" dirty="0">
                <a:solidFill>
                  <a:srgbClr val="FF0000"/>
                </a:solidFill>
              </a:rPr>
              <a:t>10–11 YAŞTA GELİŞİM</a:t>
            </a:r>
          </a:p>
        </p:txBody>
      </p:sp>
      <p:sp>
        <p:nvSpPr>
          <p:cNvPr id="3" name="İçerik Yer Tutucusu 2">
            <a:extLst>
              <a:ext uri="{FF2B5EF4-FFF2-40B4-BE49-F238E27FC236}">
                <a16:creationId xmlns="" xmlns:a16="http://schemas.microsoft.com/office/drawing/2014/main" id="{03379457-9C7F-4F7B-B478-B2EA13F863C6}"/>
              </a:ext>
            </a:extLst>
          </p:cNvPr>
          <p:cNvSpPr>
            <a:spLocks noGrp="1"/>
          </p:cNvSpPr>
          <p:nvPr>
            <p:ph idx="1"/>
          </p:nvPr>
        </p:nvSpPr>
        <p:spPr/>
        <p:txBody>
          <a:bodyPr>
            <a:normAutofit/>
          </a:bodyPr>
          <a:lstStyle/>
          <a:p>
            <a:pPr algn="just"/>
            <a:r>
              <a:rPr lang="tr-TR" b="1" dirty="0">
                <a:solidFill>
                  <a:srgbClr val="FF0000"/>
                </a:solidFill>
              </a:rPr>
              <a:t>Genel özellikler: </a:t>
            </a:r>
          </a:p>
          <a:p>
            <a:pPr algn="just">
              <a:buFont typeface="Wingdings" panose="05000000000000000000" pitchFamily="2" charset="2"/>
              <a:buChar char="Ø"/>
            </a:pPr>
            <a:r>
              <a:rPr lang="tr-TR" dirty="0"/>
              <a:t>10–11 yaşlar; düzenli, huzurlu ve elde edilen bilgilerin içselleştirildiği, toplandığı ve dengelendiği bir ara evredir, gelecekteki ergenlik döneminin gerilim ve huzursuzlukları henüz söz konusu değildir.</a:t>
            </a:r>
          </a:p>
          <a:p>
            <a:pPr algn="just">
              <a:buFont typeface="Wingdings" panose="05000000000000000000" pitchFamily="2" charset="2"/>
              <a:buChar char="Ø"/>
            </a:pPr>
            <a:r>
              <a:rPr lang="tr-TR" dirty="0"/>
              <a:t>Bu yaşlarda çocuklar, uyku saati konusunda kurallara uymak istemeyebilirler. Yatağa girme saatini geciktirmeye çalışabilir, kendisiyle ilgili sorunları düşünüp hayaller kurabilirler. Bu konuda en sağlıklı yönlendirme yatmadan önce ılık bir duş almasını, bir bardak süt içmesini ve yatakta biraz kitap okumasını önermektir. Gün içinde geçirdiği yaşantıları, arkadaşlarıyla yaşadığı sorunları düşünmesi de normal ve sağlıklı bir durumdur.</a:t>
            </a:r>
          </a:p>
        </p:txBody>
      </p:sp>
    </p:spTree>
    <p:extLst>
      <p:ext uri="{BB962C8B-B14F-4D97-AF65-F5344CB8AC3E}">
        <p14:creationId xmlns:p14="http://schemas.microsoft.com/office/powerpoint/2010/main" val="79245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ED7BFC1-BA19-43DF-989E-63008C5B2079}"/>
              </a:ext>
            </a:extLst>
          </p:cNvPr>
          <p:cNvSpPr>
            <a:spLocks noGrp="1"/>
          </p:cNvSpPr>
          <p:nvPr>
            <p:ph idx="1"/>
          </p:nvPr>
        </p:nvSpPr>
        <p:spPr>
          <a:xfrm>
            <a:off x="1097279" y="1845734"/>
            <a:ext cx="6454987" cy="4023360"/>
          </a:xfrm>
        </p:spPr>
        <p:txBody>
          <a:bodyPr>
            <a:normAutofit/>
          </a:bodyPr>
          <a:lstStyle/>
          <a:p>
            <a:pPr algn="just"/>
            <a:r>
              <a:rPr lang="tr-TR" b="1" dirty="0">
                <a:solidFill>
                  <a:srgbClr val="FF0000"/>
                </a:solidFill>
              </a:rPr>
              <a:t>Duygusal yaşam: </a:t>
            </a:r>
            <a:r>
              <a:rPr lang="tr-TR" dirty="0"/>
              <a:t>Bu yaşlardaki çocuk, açık sözlü, tarafsız, kolay anlaşılır ve çocuksudur. Genellikle sorunlar üzerinde fazla durmaz, bir denge içindedir.</a:t>
            </a:r>
          </a:p>
          <a:p>
            <a:pPr algn="just"/>
            <a:endParaRPr lang="tr-TR" dirty="0"/>
          </a:p>
          <a:p>
            <a:pPr algn="just"/>
            <a:r>
              <a:rPr lang="tr-TR" b="1" dirty="0">
                <a:solidFill>
                  <a:srgbClr val="FF0000"/>
                </a:solidFill>
              </a:rPr>
              <a:t>Sosyal gelişim: </a:t>
            </a:r>
            <a:r>
              <a:rPr lang="tr-TR" dirty="0"/>
              <a:t>Çocuğun sosyal ilişkilerinde öğretmeni, arkadaşları ve özellikle annesiyle kurduğu yakın ilişkiler ön plana geçer. Onlarla olan ilişkileri diğer ilişkilerini de etkiler. Evde anne-babalarının yanında, yakınında bulundukları zaman kendilerini çok güçlü hissederler. Uğraşlarının çoğu “amaçsızmış” gibi görünse de onlar bunları kendi mantık yapılarına </a:t>
            </a:r>
            <a:r>
              <a:rPr lang="tr-TR" dirty="0" smtClean="0"/>
              <a:t> </a:t>
            </a:r>
            <a:r>
              <a:rPr lang="tr-TR" dirty="0"/>
              <a:t>göre insanlarla ilişkilerinde uyumu ve bu ilişkileri olgunlaştırmayı amaçlayarak yaparlar.</a:t>
            </a:r>
          </a:p>
        </p:txBody>
      </p:sp>
      <p:pic>
        <p:nvPicPr>
          <p:cNvPr id="2050" name="Picture 2" descr="Çocukta Duygusal Gelişim: Çocuklara Duyguları Öğretmenin Yolları –  Çocukların Gelişimi">
            <a:extLst>
              <a:ext uri="{FF2B5EF4-FFF2-40B4-BE49-F238E27FC236}">
                <a16:creationId xmlns="" xmlns:a16="http://schemas.microsoft.com/office/drawing/2014/main" id="{A44BC4F7-D503-4F43-918B-0A7F39A058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0570" y="2817480"/>
            <a:ext cx="3135109" cy="166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9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A874AF4-79D3-46AF-9129-9E8B40FD4506}"/>
              </a:ext>
            </a:extLst>
          </p:cNvPr>
          <p:cNvSpPr>
            <a:spLocks noGrp="1"/>
          </p:cNvSpPr>
          <p:nvPr>
            <p:ph type="title"/>
          </p:nvPr>
        </p:nvSpPr>
        <p:spPr>
          <a:xfrm>
            <a:off x="1097280" y="286603"/>
            <a:ext cx="10058400" cy="1450757"/>
          </a:xfrm>
        </p:spPr>
        <p:txBody>
          <a:bodyPr>
            <a:normAutofit/>
          </a:bodyPr>
          <a:lstStyle/>
          <a:p>
            <a:endParaRPr lang="tr-TR"/>
          </a:p>
        </p:txBody>
      </p:sp>
      <p:sp>
        <p:nvSpPr>
          <p:cNvPr id="3" name="İçerik Yer Tutucusu 2">
            <a:extLst>
              <a:ext uri="{FF2B5EF4-FFF2-40B4-BE49-F238E27FC236}">
                <a16:creationId xmlns="" xmlns:a16="http://schemas.microsoft.com/office/drawing/2014/main" id="{94FFA069-1599-4A4B-A00F-F28C9C09CEEF}"/>
              </a:ext>
            </a:extLst>
          </p:cNvPr>
          <p:cNvSpPr>
            <a:spLocks noGrp="1"/>
          </p:cNvSpPr>
          <p:nvPr>
            <p:ph idx="1"/>
          </p:nvPr>
        </p:nvSpPr>
        <p:spPr>
          <a:xfrm>
            <a:off x="1097279" y="1845734"/>
            <a:ext cx="6454987" cy="4023360"/>
          </a:xfrm>
        </p:spPr>
        <p:txBody>
          <a:bodyPr>
            <a:normAutofit/>
          </a:bodyPr>
          <a:lstStyle/>
          <a:p>
            <a:pPr algn="just">
              <a:buFont typeface="Wingdings" panose="05000000000000000000" pitchFamily="2" charset="2"/>
              <a:buChar char="Ø"/>
            </a:pPr>
            <a:r>
              <a:rPr lang="tr-TR" dirty="0"/>
              <a:t>Bu yaşlarda çocuğun annesi ile arasında doğrudan, sorunsuz, dürüst ve güven dolu bir ilişkisi vardır.</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a:t>Kız çocuklarının anneyi zaman zaman eleştirmesi doğaldır. Kız çocuğu ileride annesi gibi bir kadın olmak ister; ancak annesini kendi duygusal ihtiyaçları doğrultusunda biçimlendirmek isteyebilir.</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a:t>Erkekler babayı özdeşim modeli olarak alırlar. Babayla ortak zevkleri paylaşmak, birlikte etkinlikler yapmak ve bunu başkalarıyla paylaşmak onu gururlandırır.</a:t>
            </a:r>
          </a:p>
        </p:txBody>
      </p:sp>
      <p:pic>
        <p:nvPicPr>
          <p:cNvPr id="3074" name="Picture 2" descr="Aile Sistemleri ve İlişkiler – Links Psikoloji">
            <a:extLst>
              <a:ext uri="{FF2B5EF4-FFF2-40B4-BE49-F238E27FC236}">
                <a16:creationId xmlns="" xmlns:a16="http://schemas.microsoft.com/office/drawing/2014/main" id="{A3440875-42E2-4FFF-8623-884A2BED48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06" r="28130" b="1"/>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6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DB9CB1B-3891-40FA-A465-E222D7218645}"/>
              </a:ext>
            </a:extLst>
          </p:cNvPr>
          <p:cNvSpPr>
            <a:spLocks noGrp="1"/>
          </p:cNvSpPr>
          <p:nvPr>
            <p:ph type="title"/>
          </p:nvPr>
        </p:nvSpPr>
        <p:spPr>
          <a:xfrm>
            <a:off x="1097280" y="286603"/>
            <a:ext cx="10058400" cy="1450757"/>
          </a:xfrm>
        </p:spPr>
        <p:txBody>
          <a:bodyPr>
            <a:normAutofit/>
          </a:bodyPr>
          <a:lstStyle/>
          <a:p>
            <a:endParaRPr lang="tr-TR"/>
          </a:p>
        </p:txBody>
      </p:sp>
      <p:sp>
        <p:nvSpPr>
          <p:cNvPr id="3" name="İçerik Yer Tutucusu 2">
            <a:extLst>
              <a:ext uri="{FF2B5EF4-FFF2-40B4-BE49-F238E27FC236}">
                <a16:creationId xmlns="" xmlns:a16="http://schemas.microsoft.com/office/drawing/2014/main" id="{B4362859-460E-48B6-A282-79C15CBBF728}"/>
              </a:ext>
            </a:extLst>
          </p:cNvPr>
          <p:cNvSpPr>
            <a:spLocks noGrp="1"/>
          </p:cNvSpPr>
          <p:nvPr>
            <p:ph idx="1"/>
          </p:nvPr>
        </p:nvSpPr>
        <p:spPr>
          <a:xfrm>
            <a:off x="1097280" y="2481625"/>
            <a:ext cx="6454987" cy="2116666"/>
          </a:xfrm>
        </p:spPr>
        <p:txBody>
          <a:bodyPr>
            <a:normAutofit/>
          </a:bodyPr>
          <a:lstStyle/>
          <a:p>
            <a:pPr algn="just">
              <a:buFont typeface="Wingdings" panose="05000000000000000000" pitchFamily="2" charset="2"/>
              <a:buChar char="Ø"/>
            </a:pPr>
            <a:r>
              <a:rPr lang="tr-TR" dirty="0"/>
              <a:t>Bu yaşlar gerilimin dengelendiği altın bir çağdır; ancak </a:t>
            </a:r>
            <a:r>
              <a:rPr lang="tr-TR" i="1" dirty="0">
                <a:solidFill>
                  <a:srgbClr val="FF0000"/>
                </a:solidFill>
              </a:rPr>
              <a:t>çocuğun çevresindeki arkadaşlarından, medya ve kitle iletişim araçlarından </a:t>
            </a:r>
            <a:r>
              <a:rPr lang="tr-TR" i="1" dirty="0"/>
              <a:t>ve ailesinden bu yaşlarda gördüğü örnekler</a:t>
            </a:r>
            <a:r>
              <a:rPr lang="tr-TR" dirty="0"/>
              <a:t> onun bu dengeyi korumasını zorlaştırabilir. Bu nedenle anne-baba tutumları her dönemde olduğu gibi bu dönemde de önem kazanmaktadır.</a:t>
            </a:r>
          </a:p>
        </p:txBody>
      </p:sp>
      <p:pic>
        <p:nvPicPr>
          <p:cNvPr id="4100" name="Picture 4" descr="digital-media-tree - comTalks">
            <a:extLst>
              <a:ext uri="{FF2B5EF4-FFF2-40B4-BE49-F238E27FC236}">
                <a16:creationId xmlns="" xmlns:a16="http://schemas.microsoft.com/office/drawing/2014/main" id="{032B437A-8CFD-48E6-9E98-10D65A7877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12500" y="2857501"/>
            <a:ext cx="4271879" cy="348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9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5C4FF36-75AE-404E-891A-8C3318341916}"/>
              </a:ext>
            </a:extLst>
          </p:cNvPr>
          <p:cNvSpPr>
            <a:spLocks noGrp="1"/>
          </p:cNvSpPr>
          <p:nvPr>
            <p:ph type="title"/>
          </p:nvPr>
        </p:nvSpPr>
        <p:spPr>
          <a:xfrm>
            <a:off x="1097280" y="286603"/>
            <a:ext cx="10058400" cy="1450757"/>
          </a:xfrm>
        </p:spPr>
        <p:txBody>
          <a:bodyPr>
            <a:normAutofit/>
          </a:bodyPr>
          <a:lstStyle/>
          <a:p>
            <a:endParaRPr lang="tr-TR"/>
          </a:p>
        </p:txBody>
      </p:sp>
      <p:sp>
        <p:nvSpPr>
          <p:cNvPr id="3" name="İçerik Yer Tutucusu 2">
            <a:extLst>
              <a:ext uri="{FF2B5EF4-FFF2-40B4-BE49-F238E27FC236}">
                <a16:creationId xmlns="" xmlns:a16="http://schemas.microsoft.com/office/drawing/2014/main" id="{762236ED-19ED-4CB0-BE31-E2D01DE004ED}"/>
              </a:ext>
            </a:extLst>
          </p:cNvPr>
          <p:cNvSpPr>
            <a:spLocks noGrp="1"/>
          </p:cNvSpPr>
          <p:nvPr>
            <p:ph idx="1"/>
          </p:nvPr>
        </p:nvSpPr>
        <p:spPr>
          <a:xfrm>
            <a:off x="1264704" y="1916318"/>
            <a:ext cx="7003533" cy="4023360"/>
          </a:xfrm>
        </p:spPr>
        <p:txBody>
          <a:bodyPr>
            <a:normAutofit/>
          </a:bodyPr>
          <a:lstStyle/>
          <a:p>
            <a:pPr algn="just">
              <a:buFont typeface="Wingdings" panose="05000000000000000000" pitchFamily="2" charset="2"/>
              <a:buChar char="Ø"/>
            </a:pPr>
            <a:r>
              <a:rPr lang="tr-TR" dirty="0"/>
              <a:t>Yapılan araştırmalar, </a:t>
            </a:r>
          </a:p>
          <a:p>
            <a:pPr algn="just"/>
            <a:r>
              <a:rPr lang="tr-TR" dirty="0"/>
              <a:t>Türkiye'de </a:t>
            </a:r>
            <a:r>
              <a:rPr lang="tr-TR" dirty="0">
                <a:solidFill>
                  <a:srgbClr val="FF0000"/>
                </a:solidFill>
              </a:rPr>
              <a:t>öğrencilerin </a:t>
            </a:r>
            <a:r>
              <a:rPr lang="tr-TR" i="1" dirty="0">
                <a:solidFill>
                  <a:srgbClr val="FF0000"/>
                </a:solidFill>
              </a:rPr>
              <a:t>yüzde 35'inin haftada en az bir kez şiddet içeren söz ve hakarete uğradığını</a:t>
            </a:r>
            <a:r>
              <a:rPr lang="tr-TR" dirty="0"/>
              <a:t>, okulda </a:t>
            </a:r>
            <a:r>
              <a:rPr lang="tr-TR" dirty="0" smtClean="0"/>
              <a:t>şiddetin </a:t>
            </a:r>
            <a:r>
              <a:rPr lang="tr-TR" dirty="0"/>
              <a:t>tetikleyicileri arasında da, evde çok otoriter ana-baba tutumu olmasının birinci neden olduğunu göstermektedir. Çocuklarda saldırgan, kontrolsüz, korkusuz davranışlar ve kurallara uymama, nedenli nedensiz öfke nöbetleri, sosyal aktivitede yetersizlik, şiddet içeren televizyon programları ve oyunları tercih etme gibi şiddet eğilimi gösteren özellikler, sert fiziksel cezalar uygulanması, anne baba çatışması, aile içinde sevgi bağı olmaması ile artırmaktadır. Elbette her anne-baba davranışlarını çocuğunun iyiliği doğrultusunda yönlendirir.</a:t>
            </a:r>
          </a:p>
        </p:txBody>
      </p:sp>
      <p:pic>
        <p:nvPicPr>
          <p:cNvPr id="5122" name="Picture 2" descr="How to continue to push your research forward while staying home during the  pandemic (opinion)">
            <a:extLst>
              <a:ext uri="{FF2B5EF4-FFF2-40B4-BE49-F238E27FC236}">
                <a16:creationId xmlns="" xmlns:a16="http://schemas.microsoft.com/office/drawing/2014/main" id="{2896FE12-6090-4ECD-85C0-931A0285CD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28" r="-3" b="14234"/>
          <a:stretch/>
        </p:blipFill>
        <p:spPr bwMode="auto">
          <a:xfrm>
            <a:off x="8345511" y="1916318"/>
            <a:ext cx="3248050" cy="359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27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56D22AC-F25E-4238-881E-FB9B07D40C4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BBE0E6DB-85C4-4E4A-9B18-C1875941AB76}"/>
              </a:ext>
            </a:extLst>
          </p:cNvPr>
          <p:cNvSpPr>
            <a:spLocks noGrp="1"/>
          </p:cNvSpPr>
          <p:nvPr>
            <p:ph idx="1"/>
          </p:nvPr>
        </p:nvSpPr>
        <p:spPr>
          <a:xfrm>
            <a:off x="1211580" y="1737360"/>
            <a:ext cx="10058400" cy="4023360"/>
          </a:xfrm>
        </p:spPr>
        <p:txBody>
          <a:bodyPr>
            <a:normAutofit fontScale="92500" lnSpcReduction="10000"/>
          </a:bodyPr>
          <a:lstStyle/>
          <a:p>
            <a:pPr algn="just"/>
            <a:r>
              <a:rPr lang="tr-TR" dirty="0"/>
              <a:t>Çocuğa kurallar getirmek, sınırlar koymak çocuk için daima uygulanması gereken tutumlardır; ancak kuralları koymada, sınırları çizmede zaman zaman hatalı uygulamalar yapılabilmektedir. Bunlar; </a:t>
            </a:r>
          </a:p>
          <a:p>
            <a:pPr algn="just">
              <a:buFont typeface="Wingdings" panose="05000000000000000000" pitchFamily="2" charset="2"/>
              <a:buChar char="Ø"/>
            </a:pPr>
            <a:r>
              <a:rPr lang="tr-TR" dirty="0"/>
              <a:t>Bağırmak, emretmek, alay ve iğnelemeyi kontrol aracı olarak kullanmak, küçük düşürmek, </a:t>
            </a:r>
          </a:p>
          <a:p>
            <a:pPr algn="just">
              <a:buFont typeface="Wingdings" panose="05000000000000000000" pitchFamily="2" charset="2"/>
              <a:buChar char="Ø"/>
            </a:pPr>
            <a:r>
              <a:rPr lang="tr-TR" dirty="0"/>
              <a:t>Tehditler (dayak, yalnızlık), </a:t>
            </a:r>
          </a:p>
          <a:p>
            <a:pPr algn="just">
              <a:buFont typeface="Wingdings" panose="05000000000000000000" pitchFamily="2" charset="2"/>
              <a:buChar char="Ø"/>
            </a:pPr>
            <a:r>
              <a:rPr lang="tr-TR" dirty="0"/>
              <a:t>Sık cezalandırma, itme, kıyas, </a:t>
            </a:r>
          </a:p>
          <a:p>
            <a:pPr algn="just">
              <a:buFont typeface="Wingdings" panose="05000000000000000000" pitchFamily="2" charset="2"/>
              <a:buChar char="Ø"/>
            </a:pPr>
            <a:r>
              <a:rPr lang="tr-TR" dirty="0"/>
              <a:t>Başarısızlıklarda ceza vermek, </a:t>
            </a:r>
          </a:p>
          <a:p>
            <a:pPr algn="just">
              <a:buFont typeface="Wingdings" panose="05000000000000000000" pitchFamily="2" charset="2"/>
              <a:buChar char="Ø"/>
            </a:pPr>
            <a:r>
              <a:rPr lang="tr-TR" dirty="0"/>
              <a:t>Hata yapınca özür dilememek, </a:t>
            </a:r>
          </a:p>
          <a:p>
            <a:pPr algn="just">
              <a:buFont typeface="Wingdings" panose="05000000000000000000" pitchFamily="2" charset="2"/>
              <a:buChar char="Ø"/>
            </a:pPr>
            <a:r>
              <a:rPr lang="tr-TR" dirty="0"/>
              <a:t>Birey olarak görmemek, </a:t>
            </a:r>
          </a:p>
          <a:p>
            <a:pPr algn="just">
              <a:buFont typeface="Wingdings" panose="05000000000000000000" pitchFamily="2" charset="2"/>
              <a:buChar char="Ø"/>
            </a:pPr>
            <a:r>
              <a:rPr lang="tr-TR" dirty="0"/>
              <a:t>Tutarsızlık, </a:t>
            </a:r>
          </a:p>
          <a:p>
            <a:pPr algn="just">
              <a:buFont typeface="Wingdings" panose="05000000000000000000" pitchFamily="2" charset="2"/>
              <a:buChar char="Ø"/>
            </a:pPr>
            <a:r>
              <a:rPr lang="tr-TR" dirty="0"/>
              <a:t>Şartlı sevgi</a:t>
            </a:r>
          </a:p>
        </p:txBody>
      </p:sp>
      <p:pic>
        <p:nvPicPr>
          <p:cNvPr id="6146" name="Picture 2" descr="Eka Purnama Harahap | Hachi">
            <a:extLst>
              <a:ext uri="{FF2B5EF4-FFF2-40B4-BE49-F238E27FC236}">
                <a16:creationId xmlns="" xmlns:a16="http://schemas.microsoft.com/office/drawing/2014/main" id="{88614F7A-1D75-4F14-A6B6-BEF8CB6A4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075" y="3749040"/>
            <a:ext cx="23812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68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6B328A9-0936-40EB-A77D-321F3EB83D85}"/>
              </a:ext>
            </a:extLst>
          </p:cNvPr>
          <p:cNvSpPr>
            <a:spLocks noGrp="1"/>
          </p:cNvSpPr>
          <p:nvPr>
            <p:ph type="title"/>
          </p:nvPr>
        </p:nvSpPr>
        <p:spPr>
          <a:xfrm>
            <a:off x="1097280" y="286603"/>
            <a:ext cx="10058400" cy="1450757"/>
          </a:xfrm>
        </p:spPr>
        <p:txBody>
          <a:bodyPr>
            <a:normAutofit/>
          </a:bodyPr>
          <a:lstStyle/>
          <a:p>
            <a:endParaRPr lang="tr-TR"/>
          </a:p>
        </p:txBody>
      </p:sp>
      <p:sp>
        <p:nvSpPr>
          <p:cNvPr id="3" name="İçerik Yer Tutucusu 2">
            <a:extLst>
              <a:ext uri="{FF2B5EF4-FFF2-40B4-BE49-F238E27FC236}">
                <a16:creationId xmlns="" xmlns:a16="http://schemas.microsoft.com/office/drawing/2014/main" id="{1B3DC7C7-83CD-4B24-ACE8-BE2D9F340A75}"/>
              </a:ext>
            </a:extLst>
          </p:cNvPr>
          <p:cNvSpPr>
            <a:spLocks noGrp="1"/>
          </p:cNvSpPr>
          <p:nvPr>
            <p:ph idx="1"/>
          </p:nvPr>
        </p:nvSpPr>
        <p:spPr>
          <a:xfrm>
            <a:off x="1097280" y="2380485"/>
            <a:ext cx="6454987" cy="2513202"/>
          </a:xfrm>
        </p:spPr>
        <p:txBody>
          <a:bodyPr>
            <a:normAutofit/>
          </a:bodyPr>
          <a:lstStyle/>
          <a:p>
            <a:pPr algn="just">
              <a:buFont typeface="Wingdings" panose="05000000000000000000" pitchFamily="2" charset="2"/>
              <a:buChar char="Ø"/>
            </a:pPr>
            <a:r>
              <a:rPr lang="tr-TR" dirty="0"/>
              <a:t>Çocukların davranışları bazen aileyi çileden çıkarabilir ve anne babanın kendini kontrol etme sorumluluğu ciddi bir sınavdan geçebilir. Kontrolünü kaybeden anne-babalar aslında kontrolü bir anlamda çocuğun eline vermiş olurlar. Böyle bir ailede çocuklar, anne-babayı neyle kızdırabileceklerini bilirler ve aile içinde başka güçleri olmadığı için de özgüvenlerini tehlikede hissettiklerinde bu durumu başvuracakları bir silah olarak kullanabilirler.</a:t>
            </a:r>
          </a:p>
          <a:p>
            <a:pPr algn="just"/>
            <a:endParaRPr lang="tr-TR" dirty="0"/>
          </a:p>
        </p:txBody>
      </p:sp>
      <p:pic>
        <p:nvPicPr>
          <p:cNvPr id="7170" name="Picture 2" descr="Edukasyon clipart 5 » Clipart Station">
            <a:extLst>
              <a:ext uri="{FF2B5EF4-FFF2-40B4-BE49-F238E27FC236}">
                <a16:creationId xmlns="" xmlns:a16="http://schemas.microsoft.com/office/drawing/2014/main" id="{6732FF42-7BCB-4131-8475-03D2E0217F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20570" y="2354673"/>
            <a:ext cx="3135109" cy="259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0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